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  <p:sldId id="873" r:id="rId17"/>
    <p:sldId id="874" r:id="rId18"/>
    <p:sldId id="875" r:id="rId19"/>
    <p:sldId id="876" r:id="rId20"/>
    <p:sldId id="877" r:id="rId2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1031"/>
            <a:ext cx="11485848" cy="4454233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区分四个</a:t>
            </a:r>
            <a:r>
              <a:rPr lang="en-US" altLang="zh-CN" b="1" dirty="0"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en-US" altLang="zh-CN" b="1" dirty="0"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动词的用法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只要掌握它们的结构即可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作形式主语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即用于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9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金钱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通常用物作主语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即用于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costs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金钱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主语是人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即用于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金钱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人作主语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即用于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time/money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time/money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思路引导.eps" descr="id:214748813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6550" y="1477535"/>
            <a:ext cx="1506220" cy="408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34819" y="494155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考查形容词辨析。句意同上。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useful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有用的；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good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坏的，有害的；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useless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无用的。根据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too much time on smart phones or computers”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可知，花太多时间在手机或电脑上是对眼睛有害的。故选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458065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useful	B. good	C. bad	D. useless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836712"/>
          <a:ext cx="11521280" cy="3456384"/>
        </p:xfrm>
        <a:graphic>
          <a:graphicData uri="http://schemas.openxmlformats.org/drawingml/2006/table">
            <a:tbl>
              <a:tblPr firstRow="1" firstCol="1" bandRow="1"/>
              <a:tblGrid>
                <a:gridCol w="11521280"/>
              </a:tblGrid>
              <a:tr h="345638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 Linda,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I understand your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Your mum might say you’re “just a child”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uses her phone for work or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housework, which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sees as more “adult”. As we all know,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too much time on smart phones or computers is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for our eyes. It can make you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from the real world. She just wants to protect you from these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problems, so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mum worries about your phone usage.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Maddy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37961" y="469505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4905355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考查动词短语辨析。句意：它会让你远离现实世界。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stay up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熬夜；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stay away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远离；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stay behind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留下来；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stay in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待在家里。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stay away from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远离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，是固定短语。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4437142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stay up	B. stay away	C. stay behind	D. stay in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764322"/>
          <a:ext cx="11521280" cy="3456384"/>
        </p:xfrm>
        <a:graphic>
          <a:graphicData uri="http://schemas.openxmlformats.org/drawingml/2006/table">
            <a:tbl>
              <a:tblPr firstRow="1" firstCol="1" bandRow="1"/>
              <a:tblGrid>
                <a:gridCol w="11521280"/>
              </a:tblGrid>
              <a:tr h="345638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 Linda,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I understand your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Your mum might say you’re “just a child”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uses her phone for work or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housework, which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sees as more “adult”. As we all know,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too much time on smart phones or computers is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for our eyes. It can make you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from the real world. She just wants to protect you from these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problems, so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mum worries about your phone usage.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Maddy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37888" y="458075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3200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考查副词辨析。句意：不过，我觉得你和你妈妈应该坐下来冷静地谈一谈。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sadly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伤心地；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快乐地；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excitedly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calmly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冷静地。根据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“talk about this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可知，此处指冷静地谈这个问题。故选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sadly	B. happily	C. excitedly	D. calmly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836713"/>
          <a:ext cx="11521280" cy="1728191"/>
        </p:xfrm>
        <a:graphic>
          <a:graphicData uri="http://schemas.openxmlformats.org/drawingml/2006/table">
            <a:tbl>
              <a:tblPr firstRow="1" firstCol="1" bandRow="1"/>
              <a:tblGrid>
                <a:gridCol w="11521280"/>
              </a:tblGrid>
              <a:tr h="172819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However, I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think you and your mum should sit down and talk about this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You may say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like, “I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feel upset when I am told I’m on my phone too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I notice we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use our phones a lot.” This can help her understand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feel.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65901" y="274483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320094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考查不定代词辨析。句意：你可以这样说，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当我被告知我玩手机太多时，我会感到很沮丧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”something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anything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任何事；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nothing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没有事；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everything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每件事。根据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feel upset when I am told I’m on my phone too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something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表示建议的内容。故选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7019925" algn="l"/>
                <a:tab pos="94202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something	B. anything	C. nothing	D. everything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836713"/>
          <a:ext cx="11521280" cy="1728191"/>
        </p:xfrm>
        <a:graphic>
          <a:graphicData uri="http://schemas.openxmlformats.org/drawingml/2006/table">
            <a:tbl>
              <a:tblPr firstRow="1" firstCol="1" bandRow="1"/>
              <a:tblGrid>
                <a:gridCol w="11521280"/>
              </a:tblGrid>
              <a:tr h="172819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However, I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think you and your mum should sit down and talk about this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You may say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like, “I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feel upset when I am told I’m on my phone too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I notice we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use our phones a lot.” This can help her understand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feel.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65901" y="274483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320094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考查代词辨析。句意同上。根据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phone too much”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 much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表示玩太多手机。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几乎没有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修饰不可数名词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许多的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修饰可数名词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许多的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修饰不可数名词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几乎没有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修饰可数名词。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little	B. many	C. much	D. few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836713"/>
          <a:ext cx="11521280" cy="1728191"/>
        </p:xfrm>
        <a:graphic>
          <a:graphicData uri="http://schemas.openxmlformats.org/drawingml/2006/table">
            <a:tbl>
              <a:tblPr firstRow="1" firstCol="1" bandRow="1"/>
              <a:tblGrid>
                <a:gridCol w="11521280"/>
              </a:tblGrid>
              <a:tr h="172819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However, I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think you and your mum should sit down and talk about this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You may say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like, “I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feel upset when I am told I’m on my phone too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I notice we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use our phones a lot.” This can help her understand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feel.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65901" y="274483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箭头右.eps" descr="id:214748814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4320064"/>
            <a:ext cx="520065" cy="408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60854" y="3200944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考查代词辨析。句意：我注意到我们都经常用手机。此处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和妈妈两个人；根据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phone too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much, but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always on hers too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可知，此处指两个人都经常用手机。故选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all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全部都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用于三者或三者以上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both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两者都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两者都肯定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either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两者之一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两者选其一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neither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两者都不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两者都否定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all	B. both	C. either	D. neither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836713"/>
          <a:ext cx="11521280" cy="1728191"/>
        </p:xfrm>
        <a:graphic>
          <a:graphicData uri="http://schemas.openxmlformats.org/drawingml/2006/table">
            <a:tbl>
              <a:tblPr firstRow="1" firstCol="1" bandRow="1"/>
              <a:tblGrid>
                <a:gridCol w="11521280"/>
              </a:tblGrid>
              <a:tr h="172819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However, I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think you and your mum should sit down and talk about this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You may say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like, “I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feel upset when I am told I’m on my phone too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I notice we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use our phones a lot.” This can help her understand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feel.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874718" y="274483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箭头右.eps" descr="id:214748814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1505" y="4869160"/>
            <a:ext cx="483141" cy="380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60854" y="37609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考查疑问词辨析。句意：这可以帮助她理解你的感受。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怎样，如何；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何时。根据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“This can help her understand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 feel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可知，此处指感受如何，应用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引导宾语从句。故选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1420813"/>
          <a:ext cx="11521280" cy="1728191"/>
        </p:xfrm>
        <a:graphic>
          <a:graphicData uri="http://schemas.openxmlformats.org/drawingml/2006/table">
            <a:tbl>
              <a:tblPr firstRow="1" firstCol="1" bandRow="1"/>
              <a:tblGrid>
                <a:gridCol w="11521280"/>
              </a:tblGrid>
              <a:tr h="172819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However, I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think you and your mum should sit down and talk about this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You may say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like, “I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feel upset when I am told I’m on my phone too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I notice we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use our phones a lot.” This can help her understand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feel.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内容占位符 2"/>
          <p:cNvSpPr txBox="1"/>
          <p:nvPr/>
        </p:nvSpPr>
        <p:spPr bwMode="auto">
          <a:xfrm>
            <a:off x="360854" y="32089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how	B. what	C. why	D. when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65901" y="332356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354495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考查介词短语辨析。句意：最后，为什么不建议偶尔设立一些全家无手机时段呢？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time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一直；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time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及时；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a time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time to time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有时，不时。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could be during dinner or when you go on an outing together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可知，此处指吃饭或一起外出活动这些时间不玩手机，不是经常性的，强调间断性。故选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2996768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6544945" algn="l"/>
                <a:tab pos="8699500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all the time	B. in time	C. at a time	D. from time to time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836713"/>
          <a:ext cx="11521280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1521280"/>
              </a:tblGrid>
              <a:tr h="2016224">
                <a:tc>
                  <a:txBody>
                    <a:bodyPr/>
                    <a:lstStyle/>
                    <a:p>
                      <a:pPr indent="609600" algn="just" fontAlgn="auto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  <a:extLst>
                          <a:ext uri="{35155182-B16C-46BC-9424-99874614C6A1}">
                            <wpsdc:indentchars xmlns:wpsdc="http://www.wps.cn/officeDocument/2017/drawingmlCustomData" val="200" checksum="4158780845"/>
                          </a:ext>
                        </a:extLst>
                      </a:pP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Finally, why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not suggest some family phone-free periods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This could be during dinner or when you go on an outing together. It will surely make the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with your mother better.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Maddy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65901" y="311135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考查名词辨析。句意：这肯定会使你和妈妈的关系更好。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disagreement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分歧；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relationship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关系；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condition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条件。根据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 the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your mother better”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可知，此处指和妈妈的关系更好。故选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335680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problem	B. disagreement	C. relationship	D. condition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1196753"/>
          <a:ext cx="11521280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1521280"/>
              </a:tblGrid>
              <a:tr h="2016224">
                <a:tc>
                  <a:txBody>
                    <a:bodyPr/>
                    <a:lstStyle/>
                    <a:p>
                      <a:pPr indent="609600" algn="just" fontAlgn="auto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  <a:extLst>
                          <a:ext uri="{35155182-B16C-46BC-9424-99874614C6A1}">
                            <wpsdc:indentchars xmlns:wpsdc="http://www.wps.cn/officeDocument/2017/drawingmlCustomData" val="200" checksum="4158780845"/>
                          </a:ext>
                        </a:extLst>
                      </a:pP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Finally, why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not suggest some family phone-free periods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This could be during dinner or when you go on an outing together. It will surely make the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with your mother better.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Maddy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65901" y="34834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00932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是两封书信。第一封是琳达写给《青少年》作家麦迪的一封信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反映了她和妈妈之间在玩手机方面存在矛盾这一问题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希望麦迪能够帮助她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第二封是麦迪写给琳达的回信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并给琳达提出了建议。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576115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69" y="1196752"/>
            <a:ext cx="10651072" cy="1177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5" y="1340768"/>
          <a:ext cx="11377264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1377264"/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Hi,I’m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Maddy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King, 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Teens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writer from Australia. I help solve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Teens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readers’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Go ahead and ask away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249271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6905625" algn="l"/>
                <a:tab pos="94202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happiness	B. problems	C. questions	D. homework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74718" y="259526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306296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考查名词辨析。句意：我帮助《青少年》读者解决问题。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happiness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幸福；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problem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question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homework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作业。根据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help solve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Teens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readers’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可知，此处指解决问题；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solve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problem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搭配，而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question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answer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407107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考查介词辨析。句意：我妈妈总是说我玩手机太多了，但她也总是在玩手机。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“but she’s always on hers too”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“I’m on my phone too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可知，此处应用介词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5" y="764704"/>
          <a:ext cx="11377264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1377264"/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Dear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Maddy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mum always says I’m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my phone too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much, but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she’s always on hers too. Every time I mention it to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her, she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doesn’t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says I’m just a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child, not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 adult. I feel very speechless. What should I do</a:t>
                      </a:r>
                      <a:r>
                        <a:rPr lang="en-US" alt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Linda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35369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	B. at	C. in	D. on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5901" y="368741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5865240"/>
            <a:ext cx="11485848" cy="576248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phone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在电话里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phone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在通话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打电话</a:t>
            </a:r>
            <a:endParaRPr lang="zh-CN" altLang="en-US" dirty="0"/>
          </a:p>
        </p:txBody>
      </p:sp>
      <p:pic>
        <p:nvPicPr>
          <p:cNvPr id="8" name="易错警示.eps" descr="id:21474881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1014" y="5948546"/>
            <a:ext cx="1412866" cy="409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410717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考查动词辨析。句意：每次我跟她提起这件事，她都不听，说我只是个孩子，不是大人。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听见；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sound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听起来；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listen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看见。此处指妈妈没有听我的话，应用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listen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，强调听的动作。故选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3573016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hear	B. sound	C. listen	D. see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5" y="764704"/>
          <a:ext cx="11377264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1377264"/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Dear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Maddy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mum always says I’m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my phone too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much, but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she’s always on hers too. Every time I mention it to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her, she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doesn’t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says I’m just a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child, not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 adult. I feel very speechless. What should I do</a:t>
                      </a:r>
                      <a:r>
                        <a:rPr lang="en-US" alt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Linda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65901" y="368741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58794"/>
            <a:ext cx="11485848" cy="1130246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这个动作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听见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的结果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听起来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后面一般接形容词。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易错警示.eps" descr="id:214748812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773703"/>
            <a:ext cx="1413872" cy="409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34819" y="508506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考查名词辨析。句意：我理解你的感受。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task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任务；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dream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fact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feeling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感觉。根据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feel very speechless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可知，此处指明白对方的感受。故选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262429" y="465304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tasks	B. dreams	C. facts	D. feelings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764322"/>
          <a:ext cx="11521280" cy="3456384"/>
        </p:xfrm>
        <a:graphic>
          <a:graphicData uri="http://schemas.openxmlformats.org/drawingml/2006/table">
            <a:tbl>
              <a:tblPr firstRow="1" firstCol="1" bandRow="1"/>
              <a:tblGrid>
                <a:gridCol w="11521280"/>
              </a:tblGrid>
              <a:tr h="345638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 Linda,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I understand your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Your mum might say you’re “just a child”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uses her phone for work or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housework, which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sees as more “adult”. As we all know,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too much time on smart phones or computers is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for our eyes. It can make you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from the real world. She just wants to protect you from these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problems, so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mum worries about your phone usage.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Maddy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766206" y="479770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4869160"/>
            <a:ext cx="11485848" cy="1651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35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5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5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考查连词辨析。句意：你妈妈可能会说你</a:t>
            </a:r>
            <a:r>
              <a:rPr lang="en-US" altLang="zh-CN" sz="235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3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还只是个孩子</a:t>
            </a:r>
            <a:r>
              <a:rPr lang="en-US" altLang="zh-CN" sz="235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3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，因为她用手机处理工作或家务，她认为这些行为更像</a:t>
            </a:r>
            <a:r>
              <a:rPr lang="en-US" altLang="zh-CN" sz="235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3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成年人</a:t>
            </a:r>
            <a:r>
              <a:rPr lang="en-US" altLang="zh-CN" sz="235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3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3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r>
              <a:rPr lang="zh-CN" altLang="zh-CN" sz="23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sz="23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</a:t>
            </a:r>
            <a:r>
              <a:rPr lang="zh-CN" altLang="zh-CN" sz="23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sz="23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until</a:t>
            </a:r>
            <a:r>
              <a:rPr lang="zh-CN" altLang="zh-CN" sz="23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直到；</a:t>
            </a:r>
            <a:r>
              <a:rPr lang="en-US" altLang="zh-CN" sz="23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zh-CN" altLang="zh-CN" sz="23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因此。分析句子的语法结构可知，前后两句为因果关系，后句表示原因。故选</a:t>
            </a:r>
            <a:r>
              <a:rPr lang="en-US" altLang="zh-CN" sz="23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35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350" dirty="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438634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5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5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3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because	B. if	C. until	D. so</a:t>
            </a:r>
            <a:endParaRPr lang="zh-CN" altLang="zh-CN" sz="23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60601" y="692567"/>
          <a:ext cx="11521280" cy="3456384"/>
        </p:xfrm>
        <a:graphic>
          <a:graphicData uri="http://schemas.openxmlformats.org/drawingml/2006/table">
            <a:tbl>
              <a:tblPr firstRow="1" firstCol="1" bandRow="1"/>
              <a:tblGrid>
                <a:gridCol w="11521280"/>
              </a:tblGrid>
              <a:tr h="345638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 Linda,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I understand your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Your mum might say you’re “just a child”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uses her phone for work or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housework, which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sees as more “adult”. As we all know,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too much time on smart phones or computers is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for our eyes. It can make you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from the real world. She just wants to protect you from these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problems, so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mum worries about your phone usage.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Maddy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37961" y="453312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350" dirty="0" smtClean="0"/>
              <a:t>A</a:t>
            </a:r>
            <a:endParaRPr lang="zh-CN" altLang="en-US" sz="235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491424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考查动词辨析。句意：众所周知，花太多时间在智能手机或电脑上对我们的眼睛有害。根据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 much time on smart phones or computers”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可知，此处考查固定搭配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 time on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花费时间在某物上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34819" y="450889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taking	B. costing	C. paying	D. spending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764322"/>
          <a:ext cx="11521280" cy="3456384"/>
        </p:xfrm>
        <a:graphic>
          <a:graphicData uri="http://schemas.openxmlformats.org/drawingml/2006/table">
            <a:tbl>
              <a:tblPr firstRow="1" firstCol="1" bandRow="1"/>
              <a:tblGrid>
                <a:gridCol w="11521280"/>
              </a:tblGrid>
              <a:tr h="345638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 Linda,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I understand your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Your mum might say you’re “just a child”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uses her phone for work or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housework, which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sees as more “adult”. As we all know,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too much time on smart phones or computers is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for our eyes. It can make you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from the real world. She just wants to protect you from these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problems, so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mum worries about your phone usage.</a:t>
                      </a: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Maddy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37961" y="46531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7506</Words>
  <Application>WPS 演示</Application>
  <PresentationFormat>自定义</PresentationFormat>
  <Paragraphs>154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461</cp:revision>
  <dcterms:created xsi:type="dcterms:W3CDTF">2020-11-06T05:24:00Z</dcterms:created>
  <dcterms:modified xsi:type="dcterms:W3CDTF">2025-09-17T08:19:02Z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